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65" r:id="rId4"/>
    <p:sldId id="264" r:id="rId5"/>
    <p:sldId id="263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1DFF"/>
    <a:srgbClr val="C279FF"/>
    <a:srgbClr val="99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842" autoAdjust="0"/>
    <p:restoredTop sz="94660"/>
  </p:normalViewPr>
  <p:slideViewPr>
    <p:cSldViewPr>
      <p:cViewPr varScale="1">
        <p:scale>
          <a:sx n="103" d="100"/>
          <a:sy n="103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11D8AB6-F2D6-4DED-BAE9-5195DC1EFAA9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79EA6C0-5034-4D88-9A75-083137EE7B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4547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BAFA49-DB31-476E-BA77-81141251BE3F}" type="slidenum">
              <a:rPr lang="ru-RU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9EA6C0-5034-4D88-9A75-083137EE7BF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9EA6C0-5034-4D88-9A75-083137EE7BF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9EA6C0-5034-4D88-9A75-083137EE7BF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9EA6C0-5034-4D88-9A75-083137EE7BFE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9EA6C0-5034-4D88-9A75-083137EE7BF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B4BBA-424E-4224-A4C4-BF42E31DC4DB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489F-D722-4BF4-BC88-3AC8D72468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05DF4-BCF5-45A4-884B-4BA55A8C2410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BC452-4B63-4047-B978-C79DD6EAF3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A3995-A6A7-4FEA-999A-2F3CE4FAF4A1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83539-A642-4E56-B4EC-DB93C6E458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ED6A2-5203-4F83-9E53-F62E26CF2DCD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7F1ED-DECE-4328-B40A-24327FE9BF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C4E42-54F0-4A41-8F87-83FFC3B43392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F5E43-B63D-4D19-B222-0C6F495866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6BCF4-60B8-4618-BEA5-ABA1B3B1845D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04FAA-5E64-47D3-8864-E9EE46EE3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D4DCC-FFC1-464A-9C87-87943EFD44FE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6D48C-75AC-4832-A2C1-334F0034D4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897F9-4B7C-44B3-9FB2-8335B1962213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0A429-8B09-4570-9FA6-E34EBDCB94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F6DC2-AD3C-43A4-8113-58D0B2112715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D7F55-EB52-4CA1-A215-2947B46438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33BE4-C98D-4EFA-8066-2341213B1333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79D91-4509-4F6B-9889-C6D13A4E2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2BBA7-C272-4E1E-8B2F-AB05D841CD77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111D8-FD0A-4ACD-86EB-94C238EA4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7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25D30B-C77E-4C7B-A184-0E47E04A6F29}" type="datetimeFigureOut">
              <a:rPr lang="ru-RU"/>
              <a:pPr>
                <a:defRPr/>
              </a:pPr>
              <a:t>03.04.2018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37123A-53D3-4A0C-8D44-0ED84D254D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.macmillan.org.uk/cancer_types/breast-cancer/f/38/p/149940/1166940" TargetMode="External"/><Relationship Id="rId2" Type="http://schemas.openxmlformats.org/officeDocument/2006/relationships/hyperlink" Target="https://www.pinterest.com/pin/504121752022338939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5832648" cy="2592288"/>
          </a:xfrm>
        </p:spPr>
        <p:txBody>
          <a:bodyPr/>
          <a:lstStyle/>
          <a:p>
            <a:pPr eaLnBrk="1" hangingPunct="1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Интерактивный тренажёр</a:t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Правописание безударных гласных проверяемых ударением</a:t>
            </a:r>
            <a:b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sz="32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Рисунок 6" descr="post-50393-123204668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2540539"/>
            <a:ext cx="3161905" cy="4317461"/>
          </a:xfrm>
          <a:prstGeom prst="rect">
            <a:avLst/>
          </a:prstGeom>
        </p:spPr>
      </p:pic>
      <p:pic>
        <p:nvPicPr>
          <p:cNvPr id="8" name="Рисунок 7" descr="giphy (1)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4604349" flipH="1">
            <a:off x="5199707" y="1259549"/>
            <a:ext cx="2883726" cy="1797391"/>
          </a:xfrm>
          <a:prstGeom prst="rect">
            <a:avLst/>
          </a:prstGeom>
        </p:spPr>
      </p:pic>
      <p:sp>
        <p:nvSpPr>
          <p:cNvPr id="5" name="Управляющая кнопка: настраиваемая 4">
            <a:hlinkClick r:id="" action="ppaction://hlinkshowjump?jump=nextslide" highlightClick="1"/>
          </p:cNvPr>
          <p:cNvSpPr/>
          <p:nvPr/>
        </p:nvSpPr>
        <p:spPr>
          <a:xfrm>
            <a:off x="1259632" y="5589240"/>
            <a:ext cx="1728192" cy="576064"/>
          </a:xfrm>
          <a:prstGeom prst="actionButtonBlank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latin typeface="Century" pitchFamily="18" charset="0"/>
              </a:rPr>
              <a:t>Начать </a:t>
            </a:r>
            <a:endParaRPr lang="ru-RU" sz="2800" b="1" i="1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Цилиндр 20"/>
          <p:cNvSpPr/>
          <p:nvPr/>
        </p:nvSpPr>
        <p:spPr>
          <a:xfrm rot="16200000">
            <a:off x="3779912" y="3429000"/>
            <a:ext cx="1440160" cy="4032448"/>
          </a:xfrm>
          <a:prstGeom prst="can">
            <a:avLst>
              <a:gd name="adj" fmla="val 95752"/>
            </a:avLst>
          </a:prstGeom>
          <a:solidFill>
            <a:srgbClr val="991D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0"/>
            <a:ext cx="4429125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Цилиндр 28"/>
          <p:cNvSpPr/>
          <p:nvPr/>
        </p:nvSpPr>
        <p:spPr>
          <a:xfrm rot="16200000">
            <a:off x="3779912" y="3429000"/>
            <a:ext cx="1440160" cy="4032448"/>
          </a:xfrm>
          <a:prstGeom prst="can">
            <a:avLst>
              <a:gd name="adj" fmla="val 95752"/>
            </a:avLst>
          </a:prstGeom>
          <a:solidFill>
            <a:srgbClr val="991DFF"/>
          </a:solidFill>
          <a:ln>
            <a:solidFill>
              <a:srgbClr val="991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1763713" y="1"/>
            <a:ext cx="691274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2813"/>
            <a:endParaRPr lang="ru-RU" sz="1600" b="1" dirty="0" smtClean="0">
              <a:solidFill>
                <a:srgbClr val="0070C0"/>
              </a:solidFill>
              <a:latin typeface="Century" pitchFamily="18" charset="0"/>
            </a:endParaRPr>
          </a:p>
          <a:p>
            <a:pPr algn="ctr" defTabSz="912813"/>
            <a:r>
              <a:rPr lang="ru-RU" sz="3600" b="1" dirty="0" smtClean="0">
                <a:solidFill>
                  <a:srgbClr val="0070C0"/>
                </a:solidFill>
                <a:latin typeface="Century" pitchFamily="18" charset="0"/>
              </a:rPr>
              <a:t>Вставь </a:t>
            </a:r>
            <a:r>
              <a:rPr lang="ru-RU" sz="3600" b="1" dirty="0">
                <a:solidFill>
                  <a:srgbClr val="0070C0"/>
                </a:solidFill>
                <a:latin typeface="Century" pitchFamily="18" charset="0"/>
              </a:rPr>
              <a:t>пропущенные </a:t>
            </a:r>
            <a:r>
              <a:rPr lang="ru-RU" sz="3600" b="1" dirty="0" smtClean="0">
                <a:solidFill>
                  <a:srgbClr val="0070C0"/>
                </a:solidFill>
                <a:latin typeface="Century" pitchFamily="18" charset="0"/>
              </a:rPr>
              <a:t>буквы</a:t>
            </a:r>
            <a:endParaRPr lang="ru-RU" sz="3600" b="1" dirty="0">
              <a:solidFill>
                <a:srgbClr val="0070C0"/>
              </a:solidFill>
              <a:latin typeface="Century" pitchFamily="18" charset="0"/>
            </a:endParaRP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571500" y="1000125"/>
            <a:ext cx="3571875" cy="830263"/>
            <a:chOff x="571500" y="1000125"/>
            <a:chExt cx="3571875" cy="830263"/>
          </a:xfrm>
        </p:grpSpPr>
        <p:sp>
          <p:nvSpPr>
            <p:cNvPr id="3088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л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>
                  <a:latin typeface="Calibri" pitchFamily="34" charset="0"/>
                </a:rPr>
                <a:t>в</a:t>
              </a:r>
              <a:r>
                <a:rPr lang="ru-RU" sz="4800" b="1" dirty="0" smtClean="0">
                  <a:latin typeface="Calibri" pitchFamily="34" charset="0"/>
                </a:rPr>
                <a:t>ил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942224" y="1697750"/>
              <a:ext cx="357188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42938" y="1785938"/>
            <a:ext cx="3571875" cy="830262"/>
            <a:chOff x="642938" y="1785938"/>
            <a:chExt cx="3571875" cy="830262"/>
          </a:xfrm>
        </p:grpSpPr>
        <p:sp>
          <p:nvSpPr>
            <p:cNvPr id="3086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стр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е</a:t>
              </a:r>
              <a:r>
                <a:rPr lang="ru-RU" sz="4800" b="1" dirty="0" smtClean="0">
                  <a:latin typeface="Calibri" pitchFamily="34" charset="0"/>
                </a:rPr>
                <a:t>лял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473717" y="2472778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42938" y="2571750"/>
            <a:ext cx="3643312" cy="830263"/>
            <a:chOff x="642938" y="2571750"/>
            <a:chExt cx="3643312" cy="830263"/>
          </a:xfrm>
        </p:grpSpPr>
        <p:sp>
          <p:nvSpPr>
            <p:cNvPr id="3084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стр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а</a:t>
              </a:r>
              <a:r>
                <a:rPr lang="ru-RU" sz="4800" b="1" dirty="0" smtClean="0">
                  <a:latin typeface="Calibri" pitchFamily="34" charset="0"/>
                </a:rPr>
                <a:t>на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539049" y="3257985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42938" y="3429000"/>
            <a:ext cx="3714750" cy="830263"/>
            <a:chOff x="642938" y="3429000"/>
            <a:chExt cx="3714750" cy="830263"/>
          </a:xfrm>
        </p:grpSpPr>
        <p:sp>
          <p:nvSpPr>
            <p:cNvPr id="3082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ч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и</a:t>
              </a:r>
              <a:r>
                <a:rPr lang="ru-RU" sz="4800" b="1" dirty="0" smtClean="0">
                  <a:latin typeface="Calibri" pitchFamily="34" charset="0"/>
                </a:rPr>
                <a:t>нил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043608" y="4077072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Блок-схема: сохраненные данные 29"/>
          <p:cNvSpPr/>
          <p:nvPr/>
        </p:nvSpPr>
        <p:spPr>
          <a:xfrm rot="10800000">
            <a:off x="3491881" y="5013176"/>
            <a:ext cx="3024336" cy="1296144"/>
          </a:xfrm>
          <a:prstGeom prst="flowChartOnlineStorag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сохраненные данные 30"/>
          <p:cNvSpPr/>
          <p:nvPr/>
        </p:nvSpPr>
        <p:spPr>
          <a:xfrm rot="10800000">
            <a:off x="3275856" y="4725144"/>
            <a:ext cx="3240360" cy="1440160"/>
          </a:xfrm>
          <a:prstGeom prst="flowChartOnlineStorage">
            <a:avLst/>
          </a:prstGeom>
          <a:solidFill>
            <a:srgbClr val="C279FF"/>
          </a:solidFill>
          <a:ln>
            <a:solidFill>
              <a:srgbClr val="991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3" name="Группа 32"/>
          <p:cNvGrpSpPr/>
          <p:nvPr/>
        </p:nvGrpSpPr>
        <p:grpSpPr>
          <a:xfrm>
            <a:off x="3536247" y="2398184"/>
            <a:ext cx="2433409" cy="4459816"/>
            <a:chOff x="3536247" y="2398184"/>
            <a:chExt cx="2433409" cy="4459816"/>
          </a:xfrm>
        </p:grpSpPr>
        <p:pic>
          <p:nvPicPr>
            <p:cNvPr id="34" name="Рисунок 33" descr="post-50393-1232046682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63888" y="3573016"/>
              <a:ext cx="2405768" cy="3284984"/>
            </a:xfrm>
            <a:prstGeom prst="rect">
              <a:avLst/>
            </a:prstGeom>
          </p:spPr>
        </p:pic>
        <p:pic>
          <p:nvPicPr>
            <p:cNvPr id="35" name="Рисунок 34" descr="giphy (1)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4381677" flipH="1">
              <a:off x="3165751" y="2768680"/>
              <a:ext cx="1966993" cy="12260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83395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01017 L -0.05712 0.597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59746 L 0.59653 0.5974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653 0.59746 L 0.5415 0.02081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00069 L -0.06494 0.48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48301 L 0.59671 0.4830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72 0.48301 L 0.53369 0.0321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01202 L -0.06875 0.3685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36856 L 0.6007 0.3685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49 0.36856 L 0.53768 0.0434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02359 L -0.07275 0.243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24352 L 0.58889 0.2435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09 0.2437 L 0.54149 0.0446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Цилиндр 20"/>
          <p:cNvSpPr/>
          <p:nvPr/>
        </p:nvSpPr>
        <p:spPr>
          <a:xfrm rot="16200000">
            <a:off x="3779912" y="3429000"/>
            <a:ext cx="1440160" cy="4032448"/>
          </a:xfrm>
          <a:prstGeom prst="can">
            <a:avLst>
              <a:gd name="adj" fmla="val 95752"/>
            </a:avLst>
          </a:prstGeom>
          <a:solidFill>
            <a:srgbClr val="991D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0"/>
            <a:ext cx="4429125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Цилиндр 28"/>
          <p:cNvSpPr/>
          <p:nvPr/>
        </p:nvSpPr>
        <p:spPr>
          <a:xfrm rot="16200000">
            <a:off x="3599892" y="3609020"/>
            <a:ext cx="1440160" cy="3672408"/>
          </a:xfrm>
          <a:prstGeom prst="can">
            <a:avLst>
              <a:gd name="adj" fmla="val 95752"/>
            </a:avLst>
          </a:prstGeom>
          <a:solidFill>
            <a:srgbClr val="991DFF"/>
          </a:solidFill>
          <a:ln>
            <a:solidFill>
              <a:srgbClr val="991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1763713" y="1"/>
            <a:ext cx="691274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2813"/>
            <a:endParaRPr lang="ru-RU" sz="1600" b="1" dirty="0" smtClean="0">
              <a:solidFill>
                <a:srgbClr val="0070C0"/>
              </a:solidFill>
              <a:latin typeface="Century" pitchFamily="18" charset="0"/>
            </a:endParaRPr>
          </a:p>
          <a:p>
            <a:pPr algn="ctr" defTabSz="912813"/>
            <a:r>
              <a:rPr lang="ru-RU" sz="3600" b="1" dirty="0" smtClean="0">
                <a:solidFill>
                  <a:srgbClr val="0070C0"/>
                </a:solidFill>
                <a:latin typeface="Century" pitchFamily="18" charset="0"/>
              </a:rPr>
              <a:t>Вставь </a:t>
            </a:r>
            <a:r>
              <a:rPr lang="ru-RU" sz="3600" b="1" dirty="0">
                <a:solidFill>
                  <a:srgbClr val="0070C0"/>
                </a:solidFill>
                <a:latin typeface="Century" pitchFamily="18" charset="0"/>
              </a:rPr>
              <a:t>пропущенные </a:t>
            </a:r>
            <a:r>
              <a:rPr lang="ru-RU" sz="3600" b="1" dirty="0" smtClean="0">
                <a:solidFill>
                  <a:srgbClr val="0070C0"/>
                </a:solidFill>
                <a:latin typeface="Century" pitchFamily="18" charset="0"/>
              </a:rPr>
              <a:t>буквы</a:t>
            </a:r>
            <a:endParaRPr lang="ru-RU" sz="3600" b="1" dirty="0">
              <a:solidFill>
                <a:srgbClr val="0070C0"/>
              </a:solidFill>
              <a:latin typeface="Century" pitchFamily="18" charset="0"/>
            </a:endParaRP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571500" y="1000125"/>
            <a:ext cx="3571875" cy="830263"/>
            <a:chOff x="571500" y="1000125"/>
            <a:chExt cx="3571875" cy="830263"/>
          </a:xfrm>
        </p:grpSpPr>
        <p:sp>
          <p:nvSpPr>
            <p:cNvPr id="3088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зв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нил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187624" y="1700808"/>
              <a:ext cx="357188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11560" y="1772816"/>
            <a:ext cx="3571875" cy="830262"/>
            <a:chOff x="642938" y="1785938"/>
            <a:chExt cx="3571875" cy="830262"/>
          </a:xfrm>
        </p:grpSpPr>
        <p:sp>
          <p:nvSpPr>
            <p:cNvPr id="3086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р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дной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002978" y="2434010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42938" y="2571750"/>
            <a:ext cx="3643312" cy="830263"/>
            <a:chOff x="642938" y="2571750"/>
            <a:chExt cx="3643312" cy="830263"/>
          </a:xfrm>
        </p:grpSpPr>
        <p:sp>
          <p:nvSpPr>
            <p:cNvPr id="3084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оз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е</a:t>
              </a:r>
              <a:r>
                <a:rPr lang="ru-RU" sz="4800" b="1" dirty="0" smtClean="0">
                  <a:latin typeface="Calibri" pitchFamily="34" charset="0"/>
                </a:rPr>
                <a:t>ро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259632" y="3212976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42938" y="3429000"/>
            <a:ext cx="3714750" cy="830263"/>
            <a:chOff x="642938" y="3429000"/>
            <a:chExt cx="3714750" cy="830263"/>
          </a:xfrm>
        </p:grpSpPr>
        <p:sp>
          <p:nvSpPr>
            <p:cNvPr id="3082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изв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и</a:t>
              </a:r>
              <a:r>
                <a:rPr lang="ru-RU" sz="4800" b="1" dirty="0" smtClean="0">
                  <a:latin typeface="Calibri" pitchFamily="34" charset="0"/>
                </a:rPr>
                <a:t>ни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619672" y="4077072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Блок-схема: сохраненные данные 29"/>
          <p:cNvSpPr/>
          <p:nvPr/>
        </p:nvSpPr>
        <p:spPr>
          <a:xfrm rot="10800000">
            <a:off x="3491881" y="5013176"/>
            <a:ext cx="3024336" cy="1296144"/>
          </a:xfrm>
          <a:prstGeom prst="flowChartOnlineStorag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сохраненные данные 30"/>
          <p:cNvSpPr/>
          <p:nvPr/>
        </p:nvSpPr>
        <p:spPr>
          <a:xfrm rot="10800000">
            <a:off x="3275856" y="4725144"/>
            <a:ext cx="2880320" cy="1440160"/>
          </a:xfrm>
          <a:prstGeom prst="flowChartOnlineStorage">
            <a:avLst/>
          </a:prstGeom>
          <a:solidFill>
            <a:srgbClr val="C279FF"/>
          </a:solidFill>
          <a:ln>
            <a:solidFill>
              <a:srgbClr val="991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3536247" y="2398184"/>
            <a:ext cx="2433409" cy="4459816"/>
            <a:chOff x="3536247" y="2398184"/>
            <a:chExt cx="2433409" cy="4459816"/>
          </a:xfrm>
        </p:grpSpPr>
        <p:pic>
          <p:nvPicPr>
            <p:cNvPr id="20" name="Рисунок 19" descr="post-50393-1232046682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63888" y="3573016"/>
              <a:ext cx="2405768" cy="3284984"/>
            </a:xfrm>
            <a:prstGeom prst="rect">
              <a:avLst/>
            </a:prstGeom>
          </p:spPr>
        </p:pic>
        <p:pic>
          <p:nvPicPr>
            <p:cNvPr id="23" name="Рисунок 22" descr="giphy (1)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4381677" flipH="1">
              <a:off x="3165751" y="2768680"/>
              <a:ext cx="1966993" cy="12260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83395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01017 L -0.05712 0.597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59746 L 0.59653 0.5974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653 0.59746 L 0.5415 0.02081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0.00254 L -0.06146 0.4847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48301 L 0.59671 0.4830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72 0.48301 L 0.53369 0.0321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01202 L -0.06875 0.3685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36856 L 0.6007 0.3685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49 0.36856 L 0.53768 0.0434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02359 L -0.07275 0.243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24352 L 0.58889 0.2435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09 0.2437 L 0.54149 0.0446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Цилиндр 20"/>
          <p:cNvSpPr/>
          <p:nvPr/>
        </p:nvSpPr>
        <p:spPr>
          <a:xfrm rot="16200000">
            <a:off x="3779912" y="3429000"/>
            <a:ext cx="1440160" cy="4032448"/>
          </a:xfrm>
          <a:prstGeom prst="can">
            <a:avLst>
              <a:gd name="adj" fmla="val 95752"/>
            </a:avLst>
          </a:prstGeom>
          <a:solidFill>
            <a:srgbClr val="991D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0"/>
            <a:ext cx="4429125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Цилиндр 28"/>
          <p:cNvSpPr/>
          <p:nvPr/>
        </p:nvSpPr>
        <p:spPr>
          <a:xfrm rot="16200000">
            <a:off x="3779912" y="3429000"/>
            <a:ext cx="1440160" cy="4032448"/>
          </a:xfrm>
          <a:prstGeom prst="can">
            <a:avLst>
              <a:gd name="adj" fmla="val 95752"/>
            </a:avLst>
          </a:prstGeom>
          <a:solidFill>
            <a:srgbClr val="991DFF"/>
          </a:solidFill>
          <a:ln>
            <a:solidFill>
              <a:srgbClr val="991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1763713" y="1"/>
            <a:ext cx="691274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2813"/>
            <a:endParaRPr lang="ru-RU" sz="1600" b="1" dirty="0" smtClean="0">
              <a:solidFill>
                <a:srgbClr val="0070C0"/>
              </a:solidFill>
              <a:latin typeface="Century" pitchFamily="18" charset="0"/>
            </a:endParaRPr>
          </a:p>
          <a:p>
            <a:pPr algn="ctr" defTabSz="912813"/>
            <a:r>
              <a:rPr lang="ru-RU" sz="3600" b="1" dirty="0" smtClean="0">
                <a:solidFill>
                  <a:srgbClr val="0070C0"/>
                </a:solidFill>
                <a:latin typeface="Century" pitchFamily="18" charset="0"/>
              </a:rPr>
              <a:t>Вставь </a:t>
            </a:r>
            <a:r>
              <a:rPr lang="ru-RU" sz="3600" b="1" dirty="0">
                <a:solidFill>
                  <a:srgbClr val="0070C0"/>
                </a:solidFill>
                <a:latin typeface="Century" pitchFamily="18" charset="0"/>
              </a:rPr>
              <a:t>пропущенные </a:t>
            </a:r>
            <a:r>
              <a:rPr lang="ru-RU" sz="3600" b="1" dirty="0" smtClean="0">
                <a:solidFill>
                  <a:srgbClr val="0070C0"/>
                </a:solidFill>
                <a:latin typeface="Century" pitchFamily="18" charset="0"/>
              </a:rPr>
              <a:t>буквы</a:t>
            </a:r>
            <a:endParaRPr lang="ru-RU" sz="3600" b="1" dirty="0">
              <a:solidFill>
                <a:srgbClr val="0070C0"/>
              </a:solidFill>
              <a:latin typeface="Century" pitchFamily="18" charset="0"/>
            </a:endParaRP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571500" y="1000125"/>
            <a:ext cx="3571875" cy="830263"/>
            <a:chOff x="571500" y="1000125"/>
            <a:chExt cx="3571875" cy="830263"/>
          </a:xfrm>
        </p:grpSpPr>
        <p:sp>
          <p:nvSpPr>
            <p:cNvPr id="3088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м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л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ко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043608" y="1700808"/>
              <a:ext cx="357188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1763688" y="1700808"/>
              <a:ext cx="357188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42938" y="1785938"/>
            <a:ext cx="3571875" cy="830262"/>
            <a:chOff x="642938" y="1785938"/>
            <a:chExt cx="3571875" cy="830262"/>
          </a:xfrm>
        </p:grpSpPr>
        <p:sp>
          <p:nvSpPr>
            <p:cNvPr id="3086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в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р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на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974452" y="2420888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42938" y="2708919"/>
            <a:ext cx="3643312" cy="830997"/>
            <a:chOff x="642938" y="2571750"/>
            <a:chExt cx="3643312" cy="995460"/>
          </a:xfrm>
        </p:grpSpPr>
        <p:sp>
          <p:nvSpPr>
            <p:cNvPr id="3084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995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с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р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ка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619672" y="3348083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971600" y="3348083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42938" y="3429000"/>
            <a:ext cx="3714750" cy="830263"/>
            <a:chOff x="642938" y="3429000"/>
            <a:chExt cx="3714750" cy="830263"/>
          </a:xfrm>
        </p:grpSpPr>
        <p:sp>
          <p:nvSpPr>
            <p:cNvPr id="3082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к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л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сья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043608" y="4077072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>
              <a:off x="1619672" y="4077072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Блок-схема: сохраненные данные 29"/>
          <p:cNvSpPr/>
          <p:nvPr/>
        </p:nvSpPr>
        <p:spPr>
          <a:xfrm rot="10800000">
            <a:off x="3491881" y="5013176"/>
            <a:ext cx="3024336" cy="1296144"/>
          </a:xfrm>
          <a:prstGeom prst="flowChartOnlineStorag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сохраненные данные 30"/>
          <p:cNvSpPr/>
          <p:nvPr/>
        </p:nvSpPr>
        <p:spPr>
          <a:xfrm rot="10800000">
            <a:off x="3275856" y="4725144"/>
            <a:ext cx="3240360" cy="1440160"/>
          </a:xfrm>
          <a:prstGeom prst="flowChartOnlineStorage">
            <a:avLst/>
          </a:prstGeom>
          <a:solidFill>
            <a:srgbClr val="C279FF"/>
          </a:solidFill>
          <a:ln>
            <a:solidFill>
              <a:srgbClr val="991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 bwMode="auto">
          <a:xfrm>
            <a:off x="1619672" y="2420888"/>
            <a:ext cx="357188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Группа 31"/>
          <p:cNvGrpSpPr/>
          <p:nvPr/>
        </p:nvGrpSpPr>
        <p:grpSpPr>
          <a:xfrm>
            <a:off x="3536247" y="2398184"/>
            <a:ext cx="2433409" cy="4459816"/>
            <a:chOff x="3536247" y="2398184"/>
            <a:chExt cx="2433409" cy="4459816"/>
          </a:xfrm>
        </p:grpSpPr>
        <p:pic>
          <p:nvPicPr>
            <p:cNvPr id="33" name="Рисунок 32" descr="post-50393-1232046682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63888" y="3573016"/>
              <a:ext cx="2405768" cy="3284984"/>
            </a:xfrm>
            <a:prstGeom prst="rect">
              <a:avLst/>
            </a:prstGeom>
          </p:spPr>
        </p:pic>
        <p:pic>
          <p:nvPicPr>
            <p:cNvPr id="34" name="Рисунок 33" descr="giphy (1)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4381677" flipH="1">
              <a:off x="3165751" y="2768680"/>
              <a:ext cx="1966993" cy="12260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83395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01017 L -0.05712 0.597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59746 L 0.59653 0.5974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653 0.59746 L 0.5415 0.02081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00069 L -0.06494 0.48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48301 L 0.59671 0.4830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72 0.48301 L 0.53369 0.0321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01202 L -0.06875 0.3685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36856 L 0.6007 0.3685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49 0.36856 L 0.53768 0.0434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02359 L -0.07275 0.243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24352 L 0.58889 0.2435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09 0.2437 L 0.54149 0.0446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Цилиндр 20"/>
          <p:cNvSpPr/>
          <p:nvPr/>
        </p:nvSpPr>
        <p:spPr>
          <a:xfrm rot="16200000">
            <a:off x="3779912" y="3429000"/>
            <a:ext cx="1440160" cy="4032448"/>
          </a:xfrm>
          <a:prstGeom prst="can">
            <a:avLst>
              <a:gd name="adj" fmla="val 95752"/>
            </a:avLst>
          </a:prstGeom>
          <a:solidFill>
            <a:srgbClr val="991D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0"/>
            <a:ext cx="4429125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Цилиндр 28"/>
          <p:cNvSpPr/>
          <p:nvPr/>
        </p:nvSpPr>
        <p:spPr>
          <a:xfrm rot="16200000">
            <a:off x="3779912" y="3429000"/>
            <a:ext cx="1440160" cy="4032448"/>
          </a:xfrm>
          <a:prstGeom prst="can">
            <a:avLst>
              <a:gd name="adj" fmla="val 95752"/>
            </a:avLst>
          </a:prstGeom>
          <a:solidFill>
            <a:srgbClr val="991DFF"/>
          </a:solidFill>
          <a:ln>
            <a:solidFill>
              <a:srgbClr val="991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1763713" y="1"/>
            <a:ext cx="691274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2813"/>
            <a:endParaRPr lang="ru-RU" sz="1600" b="1" dirty="0" smtClean="0">
              <a:solidFill>
                <a:srgbClr val="0070C0"/>
              </a:solidFill>
              <a:latin typeface="Century" pitchFamily="18" charset="0"/>
            </a:endParaRPr>
          </a:p>
          <a:p>
            <a:pPr algn="ctr" defTabSz="912813"/>
            <a:r>
              <a:rPr lang="ru-RU" sz="3600" b="1" dirty="0" smtClean="0">
                <a:solidFill>
                  <a:srgbClr val="0070C0"/>
                </a:solidFill>
                <a:latin typeface="Century" pitchFamily="18" charset="0"/>
              </a:rPr>
              <a:t>Вставь </a:t>
            </a:r>
            <a:r>
              <a:rPr lang="ru-RU" sz="3600" b="1" dirty="0">
                <a:solidFill>
                  <a:srgbClr val="0070C0"/>
                </a:solidFill>
                <a:latin typeface="Century" pitchFamily="18" charset="0"/>
              </a:rPr>
              <a:t>пропущенные </a:t>
            </a:r>
            <a:r>
              <a:rPr lang="ru-RU" sz="3600" b="1" dirty="0" smtClean="0">
                <a:solidFill>
                  <a:srgbClr val="0070C0"/>
                </a:solidFill>
                <a:latin typeface="Century" pitchFamily="18" charset="0"/>
              </a:rPr>
              <a:t>буквы</a:t>
            </a:r>
            <a:endParaRPr lang="ru-RU" sz="3600" b="1" dirty="0">
              <a:solidFill>
                <a:srgbClr val="0070C0"/>
              </a:solidFill>
              <a:latin typeface="Century" pitchFamily="18" charset="0"/>
            </a:endParaRP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571500" y="908720"/>
            <a:ext cx="3571875" cy="830997"/>
            <a:chOff x="571500" y="908720"/>
            <a:chExt cx="3571875" cy="830997"/>
          </a:xfrm>
        </p:grpSpPr>
        <p:sp>
          <p:nvSpPr>
            <p:cNvPr id="3088" name="TextBox 11"/>
            <p:cNvSpPr txBox="1">
              <a:spLocks noChangeArrowheads="1"/>
            </p:cNvSpPr>
            <p:nvPr/>
          </p:nvSpPr>
          <p:spPr bwMode="auto">
            <a:xfrm>
              <a:off x="571500" y="908720"/>
              <a:ext cx="3571875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др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а</a:t>
              </a:r>
              <a:r>
                <a:rPr lang="ru-RU" sz="4800" b="1" dirty="0" smtClean="0">
                  <a:latin typeface="Calibri" pitchFamily="34" charset="0"/>
                </a:rPr>
                <a:t>знить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262484" y="1556792"/>
              <a:ext cx="357188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11560" y="1865536"/>
            <a:ext cx="3528391" cy="915392"/>
            <a:chOff x="642938" y="1785938"/>
            <a:chExt cx="3571875" cy="830262"/>
          </a:xfrm>
        </p:grpSpPr>
        <p:sp>
          <p:nvSpPr>
            <p:cNvPr id="3086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зд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ровье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1331640" y="2472778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42938" y="2571750"/>
            <a:ext cx="3643312" cy="830263"/>
            <a:chOff x="642938" y="2571750"/>
            <a:chExt cx="3643312" cy="830263"/>
          </a:xfrm>
        </p:grpSpPr>
        <p:sp>
          <p:nvSpPr>
            <p:cNvPr id="3084" name="TextBox 13"/>
            <p:cNvSpPr txBox="1">
              <a:spLocks noChangeArrowheads="1"/>
            </p:cNvSpPr>
            <p:nvPr/>
          </p:nvSpPr>
          <p:spPr bwMode="auto">
            <a:xfrm>
              <a:off x="642938" y="2571750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х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л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док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971600" y="3257985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619672" y="3212976"/>
              <a:ext cx="357187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42938" y="3429000"/>
            <a:ext cx="3714750" cy="830263"/>
            <a:chOff x="642938" y="3429000"/>
            <a:chExt cx="3714750" cy="830263"/>
          </a:xfrm>
        </p:grpSpPr>
        <p:sp>
          <p:nvSpPr>
            <p:cNvPr id="3082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к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тёнок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043608" y="4077072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Блок-схема: сохраненные данные 29"/>
          <p:cNvSpPr/>
          <p:nvPr/>
        </p:nvSpPr>
        <p:spPr>
          <a:xfrm rot="10800000">
            <a:off x="3491881" y="5013176"/>
            <a:ext cx="3024336" cy="1296144"/>
          </a:xfrm>
          <a:prstGeom prst="flowChartOnlineStorag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сохраненные данные 30"/>
          <p:cNvSpPr/>
          <p:nvPr/>
        </p:nvSpPr>
        <p:spPr>
          <a:xfrm rot="10800000">
            <a:off x="3275856" y="4725144"/>
            <a:ext cx="3240360" cy="1440160"/>
          </a:xfrm>
          <a:prstGeom prst="flowChartOnlineStorage">
            <a:avLst/>
          </a:prstGeom>
          <a:solidFill>
            <a:srgbClr val="C279FF"/>
          </a:solidFill>
          <a:ln>
            <a:solidFill>
              <a:srgbClr val="991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3536247" y="2398184"/>
            <a:ext cx="2433409" cy="4459816"/>
            <a:chOff x="3536247" y="2398184"/>
            <a:chExt cx="2433409" cy="4459816"/>
          </a:xfrm>
        </p:grpSpPr>
        <p:pic>
          <p:nvPicPr>
            <p:cNvPr id="24" name="Рисунок 23" descr="post-50393-1232046682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63888" y="3573016"/>
              <a:ext cx="2405768" cy="3284984"/>
            </a:xfrm>
            <a:prstGeom prst="rect">
              <a:avLst/>
            </a:prstGeom>
          </p:spPr>
        </p:pic>
        <p:pic>
          <p:nvPicPr>
            <p:cNvPr id="25" name="Рисунок 24" descr="giphy (1)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4381677" flipH="1">
              <a:off x="3165751" y="2768680"/>
              <a:ext cx="1966993" cy="12260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83395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01017 L -0.05712 0.597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59746 L 0.59653 0.5974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653 0.59746 L 0.5415 0.02081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00069 L -0.06494 0.48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48301 L 0.59671 0.4830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72 0.48301 L 0.53369 0.0321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01202 L -0.06875 0.3685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36856 L 0.6007 0.3685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49 0.36856 L 0.53768 0.04347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02359 L -0.07275 0.243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24352 L 0.58889 0.2435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09 0.2437 L 0.54149 0.0446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Цилиндр 20"/>
          <p:cNvSpPr/>
          <p:nvPr/>
        </p:nvSpPr>
        <p:spPr>
          <a:xfrm rot="16200000">
            <a:off x="3779912" y="3429000"/>
            <a:ext cx="1440160" cy="4032448"/>
          </a:xfrm>
          <a:prstGeom prst="can">
            <a:avLst>
              <a:gd name="adj" fmla="val 95752"/>
            </a:avLst>
          </a:prstGeom>
          <a:solidFill>
            <a:srgbClr val="991DFF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4875" y="0"/>
            <a:ext cx="4429125" cy="685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Цилиндр 28"/>
          <p:cNvSpPr/>
          <p:nvPr/>
        </p:nvSpPr>
        <p:spPr>
          <a:xfrm rot="16200000">
            <a:off x="3779912" y="3429000"/>
            <a:ext cx="1440160" cy="4032448"/>
          </a:xfrm>
          <a:prstGeom prst="can">
            <a:avLst>
              <a:gd name="adj" fmla="val 95752"/>
            </a:avLst>
          </a:prstGeom>
          <a:solidFill>
            <a:srgbClr val="991DFF"/>
          </a:solidFill>
          <a:ln>
            <a:solidFill>
              <a:srgbClr val="991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6" name="TextBox 10"/>
          <p:cNvSpPr txBox="1">
            <a:spLocks noChangeArrowheads="1"/>
          </p:cNvSpPr>
          <p:nvPr/>
        </p:nvSpPr>
        <p:spPr bwMode="auto">
          <a:xfrm>
            <a:off x="1763713" y="1"/>
            <a:ext cx="6912743" cy="8925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2813"/>
            <a:endParaRPr lang="ru-RU" sz="1600" b="1" dirty="0" smtClean="0">
              <a:solidFill>
                <a:srgbClr val="0070C0"/>
              </a:solidFill>
              <a:latin typeface="Century" pitchFamily="18" charset="0"/>
            </a:endParaRPr>
          </a:p>
          <a:p>
            <a:pPr algn="ctr" defTabSz="912813"/>
            <a:r>
              <a:rPr lang="ru-RU" sz="3600" b="1" dirty="0" smtClean="0">
                <a:solidFill>
                  <a:srgbClr val="0070C0"/>
                </a:solidFill>
                <a:latin typeface="Century" pitchFamily="18" charset="0"/>
              </a:rPr>
              <a:t>Вставь </a:t>
            </a:r>
            <a:r>
              <a:rPr lang="ru-RU" sz="3600" b="1" dirty="0">
                <a:solidFill>
                  <a:srgbClr val="0070C0"/>
                </a:solidFill>
                <a:latin typeface="Century" pitchFamily="18" charset="0"/>
              </a:rPr>
              <a:t>пропущенные </a:t>
            </a:r>
            <a:r>
              <a:rPr lang="ru-RU" sz="3600" b="1" dirty="0" smtClean="0">
                <a:solidFill>
                  <a:srgbClr val="0070C0"/>
                </a:solidFill>
                <a:latin typeface="Century" pitchFamily="18" charset="0"/>
              </a:rPr>
              <a:t>буквы</a:t>
            </a:r>
            <a:endParaRPr lang="ru-RU" sz="3600" b="1" dirty="0">
              <a:solidFill>
                <a:srgbClr val="0070C0"/>
              </a:solidFill>
              <a:latin typeface="Century" pitchFamily="18" charset="0"/>
            </a:endParaRPr>
          </a:p>
        </p:txBody>
      </p:sp>
      <p:grpSp>
        <p:nvGrpSpPr>
          <p:cNvPr id="2" name="Группа 18"/>
          <p:cNvGrpSpPr>
            <a:grpSpLocks/>
          </p:cNvGrpSpPr>
          <p:nvPr/>
        </p:nvGrpSpPr>
        <p:grpSpPr bwMode="auto">
          <a:xfrm>
            <a:off x="571500" y="1000125"/>
            <a:ext cx="3571875" cy="830263"/>
            <a:chOff x="571500" y="1000125"/>
            <a:chExt cx="3571875" cy="830263"/>
          </a:xfrm>
        </p:grpSpPr>
        <p:sp>
          <p:nvSpPr>
            <p:cNvPr id="3088" name="TextBox 11"/>
            <p:cNvSpPr txBox="1">
              <a:spLocks noChangeArrowheads="1"/>
            </p:cNvSpPr>
            <p:nvPr/>
          </p:nvSpPr>
          <p:spPr bwMode="auto">
            <a:xfrm>
              <a:off x="571500" y="1000125"/>
              <a:ext cx="3571875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ст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р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на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115616" y="1700808"/>
              <a:ext cx="357188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835696" y="1700808"/>
              <a:ext cx="357188" cy="1587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Группа 19"/>
          <p:cNvGrpSpPr>
            <a:grpSpLocks/>
          </p:cNvGrpSpPr>
          <p:nvPr/>
        </p:nvGrpSpPr>
        <p:grpSpPr bwMode="auto">
          <a:xfrm>
            <a:off x="642938" y="1785938"/>
            <a:ext cx="3571875" cy="830262"/>
            <a:chOff x="642938" y="1785938"/>
            <a:chExt cx="3571875" cy="830262"/>
          </a:xfrm>
        </p:grpSpPr>
        <p:sp>
          <p:nvSpPr>
            <p:cNvPr id="3086" name="TextBox 12"/>
            <p:cNvSpPr txBox="1">
              <a:spLocks noChangeArrowheads="1"/>
            </p:cNvSpPr>
            <p:nvPr/>
          </p:nvSpPr>
          <p:spPr bwMode="auto">
            <a:xfrm>
              <a:off x="642938" y="1785938"/>
              <a:ext cx="3571875" cy="830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пов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е</a:t>
              </a:r>
              <a:r>
                <a:rPr lang="ru-RU" sz="4800" b="1" dirty="0" smtClean="0">
                  <a:latin typeface="Calibri" pitchFamily="34" charset="0"/>
                </a:rPr>
                <a:t>с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е</a:t>
              </a:r>
              <a:r>
                <a:rPr lang="ru-RU" sz="4800" b="1" dirty="0" smtClean="0">
                  <a:latin typeface="Calibri" pitchFamily="34" charset="0"/>
                </a:rPr>
                <a:t>лел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35" name="Прямая соединительная линия 34"/>
            <p:cNvCxnSpPr/>
            <p:nvPr/>
          </p:nvCxnSpPr>
          <p:spPr>
            <a:xfrm>
              <a:off x="2195736" y="2420888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1619672" y="2420888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Группа 20"/>
          <p:cNvGrpSpPr>
            <a:grpSpLocks/>
          </p:cNvGrpSpPr>
          <p:nvPr/>
        </p:nvGrpSpPr>
        <p:grpSpPr bwMode="auto">
          <a:xfrm>
            <a:off x="683568" y="2492896"/>
            <a:ext cx="3643312" cy="765101"/>
            <a:chOff x="683568" y="2415468"/>
            <a:chExt cx="3643312" cy="830263"/>
          </a:xfrm>
        </p:grpSpPr>
        <p:sp>
          <p:nvSpPr>
            <p:cNvPr id="3084" name="TextBox 13"/>
            <p:cNvSpPr txBox="1">
              <a:spLocks noChangeArrowheads="1"/>
            </p:cNvSpPr>
            <p:nvPr/>
          </p:nvSpPr>
          <p:spPr bwMode="auto">
            <a:xfrm>
              <a:off x="683568" y="2415468"/>
              <a:ext cx="3643312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д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а</a:t>
              </a:r>
              <a:r>
                <a:rPr lang="ru-RU" sz="4800" b="1" dirty="0" smtClean="0">
                  <a:latin typeface="Calibri" pitchFamily="34" charset="0"/>
                </a:rPr>
                <a:t>л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е</a:t>
              </a:r>
              <a:r>
                <a:rPr lang="ru-RU" sz="4800" b="1" dirty="0" smtClean="0">
                  <a:latin typeface="Calibri" pitchFamily="34" charset="0"/>
                </a:rPr>
                <a:t>ко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115616" y="3118735"/>
              <a:ext cx="36004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763688" y="3118735"/>
              <a:ext cx="36004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1"/>
          <p:cNvGrpSpPr>
            <a:grpSpLocks/>
          </p:cNvGrpSpPr>
          <p:nvPr/>
        </p:nvGrpSpPr>
        <p:grpSpPr bwMode="auto">
          <a:xfrm>
            <a:off x="642938" y="3429000"/>
            <a:ext cx="3714750" cy="830263"/>
            <a:chOff x="642938" y="3429000"/>
            <a:chExt cx="3714750" cy="830263"/>
          </a:xfrm>
        </p:grpSpPr>
        <p:sp>
          <p:nvSpPr>
            <p:cNvPr id="3082" name="TextBox 14"/>
            <p:cNvSpPr txBox="1">
              <a:spLocks noChangeArrowheads="1"/>
            </p:cNvSpPr>
            <p:nvPr/>
          </p:nvSpPr>
          <p:spPr bwMode="auto">
            <a:xfrm>
              <a:off x="642938" y="3429000"/>
              <a:ext cx="3714750" cy="830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2813"/>
              <a:r>
                <a:rPr lang="ru-RU" sz="4800" b="1" dirty="0" smtClean="0">
                  <a:latin typeface="Calibri" pitchFamily="34" charset="0"/>
                </a:rPr>
                <a:t>п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л</a:t>
              </a:r>
              <a:r>
                <a:rPr lang="ru-RU" sz="4800" b="1" dirty="0" smtClean="0">
                  <a:solidFill>
                    <a:srgbClr val="C279FF"/>
                  </a:solidFill>
                  <a:latin typeface="Calibri" pitchFamily="34" charset="0"/>
                </a:rPr>
                <a:t>о</a:t>
              </a:r>
              <a:r>
                <a:rPr lang="ru-RU" sz="4800" b="1" dirty="0" smtClean="0">
                  <a:latin typeface="Calibri" pitchFamily="34" charset="0"/>
                </a:rPr>
                <a:t>са</a:t>
              </a:r>
              <a:endParaRPr lang="ru-RU" sz="4800" b="1" dirty="0">
                <a:latin typeface="Calibri" pitchFamily="34" charset="0"/>
              </a:endParaRPr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>
              <a:off x="1043608" y="4077072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1691680" y="4077072"/>
              <a:ext cx="357188" cy="158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Блок-схема: сохраненные данные 29"/>
          <p:cNvSpPr/>
          <p:nvPr/>
        </p:nvSpPr>
        <p:spPr>
          <a:xfrm rot="10800000">
            <a:off x="3491881" y="5013176"/>
            <a:ext cx="3024336" cy="1296144"/>
          </a:xfrm>
          <a:prstGeom prst="flowChartOnlineStorag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лок-схема: сохраненные данные 30"/>
          <p:cNvSpPr/>
          <p:nvPr/>
        </p:nvSpPr>
        <p:spPr>
          <a:xfrm rot="10800000">
            <a:off x="3275856" y="4725144"/>
            <a:ext cx="3240360" cy="1440160"/>
          </a:xfrm>
          <a:prstGeom prst="flowChartOnlineStorage">
            <a:avLst/>
          </a:prstGeom>
          <a:solidFill>
            <a:srgbClr val="C279FF"/>
          </a:solidFill>
          <a:ln>
            <a:solidFill>
              <a:srgbClr val="991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3" name="Группа 22"/>
          <p:cNvGrpSpPr/>
          <p:nvPr/>
        </p:nvGrpSpPr>
        <p:grpSpPr>
          <a:xfrm>
            <a:off x="3536247" y="2398184"/>
            <a:ext cx="2433409" cy="4459816"/>
            <a:chOff x="3536247" y="2398184"/>
            <a:chExt cx="2433409" cy="4459816"/>
          </a:xfrm>
        </p:grpSpPr>
        <p:pic>
          <p:nvPicPr>
            <p:cNvPr id="24" name="Рисунок 23" descr="post-50393-1232046682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63888" y="3573016"/>
              <a:ext cx="2405768" cy="3284984"/>
            </a:xfrm>
            <a:prstGeom prst="rect">
              <a:avLst/>
            </a:prstGeom>
          </p:spPr>
        </p:pic>
        <p:pic>
          <p:nvPicPr>
            <p:cNvPr id="25" name="Рисунок 24" descr="giphy (1)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 rot="4381677" flipH="1">
              <a:off x="3165751" y="2768680"/>
              <a:ext cx="1966993" cy="12260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83395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01017 L -0.05712 0.5974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712 0.59746 L 0.59653 0.5974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653 0.59746 L 0.5415 0.02081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00069 L -0.06494 0.48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94 0.48301 L 0.59671 0.4830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872 0.48301 L 0.53369 0.03214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" y="-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0118 L -0.06875 0.36841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875 0.3684 L 0.6007 0.3684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49 0.3684 L 0.53768 0.04324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02359 L -0.07275 0.243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75 0.24352 L 0.58889 0.24352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09 0.2437 L 0.54149 0.04462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71612"/>
            <a:ext cx="7929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2"/>
              </a:rPr>
              <a:t>https://www.pinterest.com/pin/504121752022338939</a:t>
            </a:r>
            <a:r>
              <a:rPr lang="de-DE" dirty="0" smtClean="0">
                <a:hlinkClick r:id="rId2"/>
              </a:rPr>
              <a:t>/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latin typeface="Century" pitchFamily="18" charset="0"/>
              </a:rPr>
              <a:t>Список использованных источников</a:t>
            </a:r>
            <a:endParaRPr lang="ru-RU" sz="3600" dirty="0"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4298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community.macmillan.org.uk/cancer_types/breast-cancer/f/38/p/149940/1166940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54</Words>
  <Application>Microsoft Office PowerPoint</Application>
  <PresentationFormat>Экран (4:3)</PresentationFormat>
  <Paragraphs>42</Paragraphs>
  <Slides>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Интерактивный тренажёр Правописание безударных гласных проверяемых ударением </vt:lpstr>
      <vt:lpstr>Слайд 2</vt:lpstr>
      <vt:lpstr>Слайд 3</vt:lpstr>
      <vt:lpstr>Слайд 4</vt:lpstr>
      <vt:lpstr>Слайд 5</vt:lpstr>
      <vt:lpstr>Слайд 6</vt:lpstr>
      <vt:lpstr>Список использованных источников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безударных гласных проверяемых ударением</dc:title>
  <dc:creator>Фокина Лидия Петровна</dc:creator>
  <cp:keywords>Интерактивный тренажёр</cp:keywords>
  <cp:lastModifiedBy>Пользователь</cp:lastModifiedBy>
  <cp:revision>29</cp:revision>
  <dcterms:created xsi:type="dcterms:W3CDTF">2011-04-01T12:26:18Z</dcterms:created>
  <dcterms:modified xsi:type="dcterms:W3CDTF">2018-04-03T11:04:55Z</dcterms:modified>
</cp:coreProperties>
</file>